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82" r:id="rId5"/>
    <p:sldId id="281" r:id="rId6"/>
    <p:sldId id="278" r:id="rId7"/>
    <p:sldId id="266" r:id="rId8"/>
    <p:sldId id="260" r:id="rId9"/>
    <p:sldId id="261" r:id="rId10"/>
    <p:sldId id="279" r:id="rId11"/>
    <p:sldId id="263" r:id="rId12"/>
    <p:sldId id="280" r:id="rId13"/>
    <p:sldId id="265" r:id="rId14"/>
  </p:sldIdLst>
  <p:sldSz cx="9144000" cy="6858000" type="screen4x3"/>
  <p:notesSz cx="7104063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701" y="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0016C-BEA2-4F04-9F56-A3CA1E21C270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7C5A2-034B-4A51-BD0A-8F4C9CA67CA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6983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7F4A0-031E-4246-BDC9-83395B8F9F19}" type="datetime1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1448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23474-0AE5-4A61-A0D3-FCC8A0BF633B}" type="datetime1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872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93C1-706C-4218-BDFE-5BFEA1B71582}" type="datetime1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9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05AFA-4137-47C9-8822-09368FE57D89}" type="datetime1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3874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4150-0F19-4946-832F-3071CD1E2109}" type="datetime1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9515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B82C6-C0CF-4812-A226-B1C8C1F1519A}" type="datetime1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342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9E5DE-0191-42C8-A360-E7954F2F284B}" type="datetime1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9364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84E5E-28A5-4BBA-8F71-7486254C55E4}" type="datetime1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7793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E44B4-0472-4ACD-A822-74BAD169C33E}" type="datetime1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008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1EC7F-ECD2-42CC-A663-3BAA6F5BD343}" type="datetime1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7367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5B39E-FD8D-40CF-BA5F-A06CBAA4286C}" type="datetime1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667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73A49-BEDE-452B-94EA-DCCFCE4CD64F}" type="datetime1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1679B-853C-406E-AB57-6995710359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527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png"/><Relationship Id="rId26" Type="http://schemas.openxmlformats.org/officeDocument/2006/relationships/image" Target="../media/image24.jpe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image" Target="../media/image23.jpeg"/><Relationship Id="rId2" Type="http://schemas.openxmlformats.org/officeDocument/2006/relationships/hyperlink" Target="mailto:max.ling911@msa.hinet.net" TargetMode="Externa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24" Type="http://schemas.openxmlformats.org/officeDocument/2006/relationships/image" Target="../media/image22.jpe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28" Type="http://schemas.openxmlformats.org/officeDocument/2006/relationships/image" Target="../media/image26.jpe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4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2161/ijels.113.72" TargetMode="External"/><Relationship Id="rId2" Type="http://schemas.openxmlformats.org/officeDocument/2006/relationships/hyperlink" Target="https://doi.org/10.33094/ijssp.v17i2.246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x.doi.org/10.22161/ijaems.107.1" TargetMode="External"/><Relationship Id="rId2" Type="http://schemas.openxmlformats.org/officeDocument/2006/relationships/hyperlink" Target="https://dx.doi.org/10.22161/ijaems.107.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x.doi.org/10.22161/ijebm.8.2.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x.doi.org/10.22161/ijaers.1010.1" TargetMode="External"/><Relationship Id="rId2" Type="http://schemas.openxmlformats.org/officeDocument/2006/relationships/hyperlink" Target="https://doi.org/10.22161/ijels.85.2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x.doi.org/10.22161/ijebm.7.4.7" TargetMode="External"/><Relationship Id="rId4" Type="http://schemas.openxmlformats.org/officeDocument/2006/relationships/hyperlink" Target="https://dx.doi.org/10.22161/ijaems.99.9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89/fpsyg.2022.847453" TargetMode="External"/><Relationship Id="rId2" Type="http://schemas.openxmlformats.org/officeDocument/2006/relationships/hyperlink" Target="https://doi.org/10.12989/sss.2022.29.4.61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3390/su1402077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89/fpsyg.2020.621042" TargetMode="External"/><Relationship Id="rId2" Type="http://schemas.openxmlformats.org/officeDocument/2006/relationships/hyperlink" Target="https://doi.org/10.1016/j.jretconser.2020.102331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kumimoji="0" lang="zh-TW" altLang="zh-TW">
              <a:latin typeface="Calibri" pitchFamily="34" charset="0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051050" y="-8677"/>
            <a:ext cx="7058025" cy="539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1pPr>
            <a:lvl2pPr marL="742950" indent="-285750">
              <a:defRPr sz="2500" b="1">
                <a:solidFill>
                  <a:srgbClr val="A65F12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2pPr>
            <a:lvl3pPr marL="1143000" indent="-228600">
              <a:defRPr sz="23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3pPr>
            <a:lvl4pPr marL="1600200" indent="-228600">
              <a:defRPr sz="21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4pPr>
            <a:lvl5pPr marL="2057400" indent="-228600">
              <a:defRPr sz="19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5pPr>
            <a:lvl6pPr eaLnBrk="0" fontAlgn="base" hangingPunct="0">
              <a:spcAft>
                <a:spcPct val="0"/>
              </a:spcAft>
              <a:buClr>
                <a:srgbClr val="6AAC91"/>
              </a:buClr>
              <a:buFont typeface="Wingdings 3" pitchFamily="18" charset="2"/>
              <a:defRPr sz="19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6pPr>
            <a:lvl7pPr eaLnBrk="0" fontAlgn="base" hangingPunct="0">
              <a:spcAft>
                <a:spcPct val="0"/>
              </a:spcAft>
              <a:buClr>
                <a:srgbClr val="6AAC91"/>
              </a:buClr>
              <a:buFont typeface="Wingdings 3" pitchFamily="18" charset="2"/>
              <a:defRPr sz="19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7pPr>
            <a:lvl8pPr eaLnBrk="0" fontAlgn="base" hangingPunct="0">
              <a:spcAft>
                <a:spcPct val="0"/>
              </a:spcAft>
              <a:buClr>
                <a:srgbClr val="6AAC91"/>
              </a:buClr>
              <a:buFont typeface="Wingdings 3" pitchFamily="18" charset="2"/>
              <a:defRPr sz="19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8pPr>
            <a:lvl9pPr eaLnBrk="0" fontAlgn="base" hangingPunct="0">
              <a:spcAft>
                <a:spcPct val="0"/>
              </a:spcAft>
              <a:buClr>
                <a:srgbClr val="6AAC91"/>
              </a:buClr>
              <a:buFont typeface="Wingdings 3" pitchFamily="18" charset="2"/>
              <a:defRPr sz="19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9pPr>
          </a:lstStyle>
          <a:p>
            <a:r>
              <a:rPr lang="zh-TW" altLang="en-US" sz="2000" dirty="0">
                <a:solidFill>
                  <a:srgbClr val="002060"/>
                </a:solidFill>
                <a:ea typeface="標楷體" pitchFamily="65" charset="-120"/>
              </a:rPr>
              <a:t>凌孝綦  </a:t>
            </a:r>
            <a:r>
              <a:rPr lang="en-US" altLang="zh-TW" sz="1200" dirty="0">
                <a:solidFill>
                  <a:srgbClr val="002060"/>
                </a:solidFill>
                <a:ea typeface="標楷體" pitchFamily="65" charset="-120"/>
                <a:hlinkClick r:id="rId2"/>
              </a:rPr>
              <a:t>max.ling911@msa.hinet.net</a:t>
            </a:r>
            <a:endParaRPr lang="en-US" altLang="zh-TW" sz="1200" dirty="0">
              <a:solidFill>
                <a:srgbClr val="002060"/>
              </a:solidFill>
              <a:ea typeface="標楷體" pitchFamily="65" charset="-120"/>
            </a:endParaRPr>
          </a:p>
          <a:p>
            <a:r>
              <a:rPr lang="en-US" altLang="zh-TW" sz="1600" dirty="0">
                <a:solidFill>
                  <a:srgbClr val="0070C0"/>
                </a:solidFill>
                <a:ea typeface="標楷體" pitchFamily="65" charset="-120"/>
              </a:rPr>
              <a:t> </a:t>
            </a:r>
          </a:p>
          <a:p>
            <a:r>
              <a:rPr lang="zh-TW" altLang="zh-TW" sz="1600" dirty="0">
                <a:solidFill>
                  <a:srgbClr val="0070C0"/>
                </a:solidFill>
                <a:ea typeface="標楷體" pitchFamily="65" charset="-120"/>
              </a:rPr>
              <a:t>【學歷】</a:t>
            </a:r>
          </a:p>
          <a:p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交通大學工業工程與管理所博士</a:t>
            </a:r>
            <a:endParaRPr lang="zh-TW" altLang="zh-TW" sz="1600" dirty="0">
              <a:solidFill>
                <a:schemeClr val="tx1"/>
              </a:solidFill>
              <a:ea typeface="標楷體" pitchFamily="65" charset="-120"/>
            </a:endParaRPr>
          </a:p>
          <a:p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臺灣大學心理學系暨研究所博士後研究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(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學士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)</a:t>
            </a:r>
          </a:p>
          <a:p>
            <a:r>
              <a:rPr lang="en-US" altLang="zh-TW" sz="1600" dirty="0">
                <a:solidFill>
                  <a:srgbClr val="0070C0"/>
                </a:solidFill>
                <a:ea typeface="標楷體" pitchFamily="65" charset="-120"/>
              </a:rPr>
              <a:t> </a:t>
            </a:r>
            <a:r>
              <a:rPr lang="zh-TW" altLang="zh-TW" sz="1600" dirty="0">
                <a:solidFill>
                  <a:srgbClr val="0070C0"/>
                </a:solidFill>
                <a:ea typeface="標楷體" pitchFamily="65" charset="-120"/>
              </a:rPr>
              <a:t>【經歷】</a:t>
            </a:r>
          </a:p>
          <a:p>
            <a:r>
              <a:rPr lang="zh-TW" altLang="en-US" sz="1600" dirty="0">
                <a:solidFill>
                  <a:srgbClr val="FF0000"/>
                </a:solidFill>
                <a:ea typeface="標楷體" pitchFamily="65" charset="-120"/>
              </a:rPr>
              <a:t>學術：</a:t>
            </a:r>
          </a:p>
          <a:p>
            <a:pPr>
              <a:lnSpc>
                <a:spcPts val="1700"/>
              </a:lnSpc>
            </a:pP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開南大學企創系副教授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(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現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)</a:t>
            </a:r>
          </a:p>
          <a:p>
            <a:pPr>
              <a:lnSpc>
                <a:spcPts val="1700"/>
              </a:lnSpc>
            </a:pP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開南大學文創學系副教授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(2023.8.1~)</a:t>
            </a:r>
          </a:p>
          <a:p>
            <a:pPr>
              <a:lnSpc>
                <a:spcPts val="1700"/>
              </a:lnSpc>
            </a:pP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開南大學形象與健康管理學士學位學程籌備處主任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&amp;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學程主任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(2014.10.1-2017.7.31)</a:t>
            </a:r>
          </a:p>
          <a:p>
            <a:pPr>
              <a:lnSpc>
                <a:spcPts val="1700"/>
              </a:lnSpc>
            </a:pP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開南大學養生與健康行銷學系主任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(2013.8.1-2014.7.31)</a:t>
            </a:r>
          </a:p>
          <a:p>
            <a:pPr>
              <a:lnSpc>
                <a:spcPts val="1700"/>
              </a:lnSpc>
            </a:pP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開南大學健康產業管理學系籌備處主任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&amp;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系主任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(2009.11.1-2013.7.31)</a:t>
            </a:r>
          </a:p>
          <a:p>
            <a:pPr>
              <a:lnSpc>
                <a:spcPts val="1700"/>
              </a:lnSpc>
            </a:pP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台大、交大、輔大、國防、文化、世新以及</a:t>
            </a:r>
            <a:r>
              <a:rPr lang="en-US" altLang="zh-TW" sz="1600" dirty="0">
                <a:solidFill>
                  <a:schemeClr val="tx1"/>
                </a:solidFill>
              </a:rPr>
              <a:t>University of North Alabama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等校兼任教師</a:t>
            </a:r>
            <a:endParaRPr lang="en-US" altLang="zh-TW" sz="1600" dirty="0">
              <a:solidFill>
                <a:schemeClr val="tx1"/>
              </a:solidFill>
              <a:ea typeface="標楷體" pitchFamily="65" charset="-120"/>
            </a:endParaRPr>
          </a:p>
          <a:p>
            <a:r>
              <a:rPr lang="zh-TW" altLang="en-US" sz="1600" dirty="0">
                <a:solidFill>
                  <a:srgbClr val="FF0000"/>
                </a:solidFill>
                <a:ea typeface="標楷體" pitchFamily="65" charset="-120"/>
              </a:rPr>
              <a:t>實務：</a:t>
            </a:r>
          </a:p>
          <a:p>
            <a:pPr>
              <a:lnSpc>
                <a:spcPts val="1700"/>
              </a:lnSpc>
            </a:pP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擔任衛福部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(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食藥署、國健署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)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、經濟部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(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工業局、中小企業處、標檢局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)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、國防部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(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總督察室、整評司、政戰局、陸軍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&amp;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海軍司令部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)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、農業部、臺北市政府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(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觀傳局、就業服務處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)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等單位委員與教師</a:t>
            </a:r>
            <a:endParaRPr lang="en-US" altLang="zh-TW" sz="1600" dirty="0">
              <a:solidFill>
                <a:schemeClr val="tx1"/>
              </a:solidFill>
              <a:ea typeface="標楷體" pitchFamily="65" charset="-120"/>
            </a:endParaRPr>
          </a:p>
          <a:p>
            <a:pPr>
              <a:lnSpc>
                <a:spcPts val="1700"/>
              </a:lnSpc>
            </a:pP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攝游映象營運總監</a:t>
            </a:r>
            <a:endParaRPr lang="en-US" altLang="zh-TW" sz="1600" dirty="0">
              <a:solidFill>
                <a:schemeClr val="tx1"/>
              </a:solidFill>
              <a:ea typeface="標楷體" pitchFamily="65" charset="-120"/>
            </a:endParaRPr>
          </a:p>
          <a:p>
            <a:pPr>
              <a:lnSpc>
                <a:spcPts val="1700"/>
              </a:lnSpc>
            </a:pP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石磐公關顧問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(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股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)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公司執行副總經理</a:t>
            </a:r>
          </a:p>
          <a:p>
            <a:pPr>
              <a:lnSpc>
                <a:spcPts val="1700"/>
              </a:lnSpc>
            </a:pP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美商麥肯魔動行銷（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Moment, McCann </a:t>
            </a:r>
            <a:r>
              <a:rPr lang="en-US" altLang="zh-TW" sz="1600" dirty="0" err="1">
                <a:solidFill>
                  <a:schemeClr val="tx1"/>
                </a:solidFill>
                <a:ea typeface="標楷體" pitchFamily="65" charset="-120"/>
              </a:rPr>
              <a:t>Worldgroup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 Taiwan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）專案總監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&amp;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顧問</a:t>
            </a:r>
          </a:p>
          <a:p>
            <a:pPr>
              <a:lnSpc>
                <a:spcPts val="1700"/>
              </a:lnSpc>
            </a:pP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有線企管顧問公司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(CMIT)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副總經理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&amp;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無線台</a:t>
            </a:r>
            <a:r>
              <a:rPr lang="en-US" altLang="zh-TW" sz="1600" dirty="0">
                <a:solidFill>
                  <a:schemeClr val="tx1"/>
                </a:solidFill>
                <a:ea typeface="標楷體" pitchFamily="65" charset="-120"/>
              </a:rPr>
              <a:t>&amp;</a:t>
            </a:r>
            <a:r>
              <a:rPr lang="zh-TW" altLang="en-US" sz="1600" dirty="0">
                <a:solidFill>
                  <a:schemeClr val="tx1"/>
                </a:solidFill>
                <a:ea typeface="標楷體" pitchFamily="65" charset="-120"/>
              </a:rPr>
              <a:t>地方系統台編審監製</a:t>
            </a:r>
            <a:endParaRPr lang="en-US" altLang="zh-TW" sz="1600" dirty="0">
              <a:solidFill>
                <a:schemeClr val="tx1"/>
              </a:solidFill>
              <a:ea typeface="標楷體" pitchFamily="65" charset="-120"/>
            </a:endParaRPr>
          </a:p>
        </p:txBody>
      </p:sp>
      <p:pic>
        <p:nvPicPr>
          <p:cNvPr id="9220" name="Picture 4" descr="1104_16099470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5445125"/>
            <a:ext cx="113347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308725"/>
            <a:ext cx="1368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6381750"/>
            <a:ext cx="238601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 descr="logo_NS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5719763"/>
            <a:ext cx="37084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157788"/>
            <a:ext cx="8001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9" descr="200px-Pernod_Ricar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6092825"/>
            <a:ext cx="1150938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500438"/>
            <a:ext cx="8651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500438"/>
            <a:ext cx="8636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2" descr="images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373688"/>
            <a:ext cx="5826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3" descr="images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7874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14" descr="images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5876925"/>
            <a:ext cx="10795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15" descr="images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300663"/>
            <a:ext cx="12588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Picture 16" descr="images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8688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17" descr="images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868863"/>
            <a:ext cx="792163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18" descr="images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5300663"/>
            <a:ext cx="1008063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1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365625"/>
            <a:ext cx="18002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21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949950"/>
            <a:ext cx="863600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7" name="Picture 22" descr="images 1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6400800"/>
            <a:ext cx="1223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8" name="Picture 23" descr="images 9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6237288"/>
            <a:ext cx="11525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9" name="Picture 24" descr="ESPN STAR Sports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989138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0" name="Picture 25" descr="FIFA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16113"/>
            <a:ext cx="8286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1" name="Picture 26" descr="WORLD RALLY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08275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2" name="Picture 27" descr="555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852738"/>
            <a:ext cx="8001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3" name="Picture 28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300663"/>
            <a:ext cx="53657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4" name="Picture 18"/>
          <p:cNvPicPr>
            <a:picLocks noChangeAspect="1" noChangeArrowheads="1"/>
          </p:cNvPicPr>
          <p:nvPr/>
        </p:nvPicPr>
        <p:blipFill>
          <a:blip r:embed="rId27">
            <a:lum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734050"/>
            <a:ext cx="819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6" name="文本占位符 5"/>
          <p:cNvSpPr txBox="1">
            <a:spLocks/>
          </p:cNvSpPr>
          <p:nvPr/>
        </p:nvSpPr>
        <p:spPr bwMode="auto">
          <a:xfrm>
            <a:off x="6056610" y="295275"/>
            <a:ext cx="774005" cy="2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1pPr>
            <a:lvl2pPr>
              <a:defRPr sz="2500" b="1">
                <a:solidFill>
                  <a:srgbClr val="A65F12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2pPr>
            <a:lvl3pPr>
              <a:defRPr sz="23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3pPr>
            <a:lvl4pPr>
              <a:defRPr sz="21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4pPr>
            <a:lvl5pPr>
              <a:defRPr sz="19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5pPr>
            <a:lvl6pPr marL="2611438" indent="-325438" eaLnBrk="0" fontAlgn="base" hangingPunct="0">
              <a:spcAft>
                <a:spcPct val="0"/>
              </a:spcAft>
              <a:buClr>
                <a:srgbClr val="6AAC91"/>
              </a:buClr>
              <a:buFont typeface="Wingdings 3" pitchFamily="18" charset="2"/>
              <a:defRPr sz="19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6pPr>
            <a:lvl7pPr marL="3068638" indent="-325438" eaLnBrk="0" fontAlgn="base" hangingPunct="0">
              <a:spcAft>
                <a:spcPct val="0"/>
              </a:spcAft>
              <a:buClr>
                <a:srgbClr val="6AAC91"/>
              </a:buClr>
              <a:buFont typeface="Wingdings 3" pitchFamily="18" charset="2"/>
              <a:defRPr sz="19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7pPr>
            <a:lvl8pPr marL="3525838" indent="-325438" eaLnBrk="0" fontAlgn="base" hangingPunct="0">
              <a:spcAft>
                <a:spcPct val="0"/>
              </a:spcAft>
              <a:buClr>
                <a:srgbClr val="6AAC91"/>
              </a:buClr>
              <a:buFont typeface="Wingdings 3" pitchFamily="18" charset="2"/>
              <a:defRPr sz="19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8pPr>
            <a:lvl9pPr marL="3983038" indent="-325438" eaLnBrk="0" fontAlgn="base" hangingPunct="0">
              <a:spcAft>
                <a:spcPct val="0"/>
              </a:spcAft>
              <a:buClr>
                <a:srgbClr val="6AAC91"/>
              </a:buClr>
              <a:buFont typeface="Wingdings 3" pitchFamily="18" charset="2"/>
              <a:defRPr sz="1900" b="1">
                <a:solidFill>
                  <a:srgbClr val="404040"/>
                </a:solidFill>
                <a:latin typeface="Times New Roman" pitchFamily="18" charset="0"/>
                <a:ea typeface="新細明體" charset="-120"/>
                <a:cs typeface="Times New Roman" pitchFamily="18" charset="0"/>
              </a:defRPr>
            </a:lvl9pPr>
          </a:lstStyle>
          <a:p>
            <a:pPr algn="ctr"/>
            <a:r>
              <a:rPr lang="en-US" altLang="zh-CN" sz="1400" dirty="0">
                <a:solidFill>
                  <a:srgbClr val="C00000"/>
                </a:solidFill>
              </a:rPr>
              <a:t>Line</a:t>
            </a:r>
            <a:r>
              <a:rPr lang="zh-TW" altLang="en-US" sz="1400" dirty="0">
                <a:solidFill>
                  <a:srgbClr val="C00000"/>
                </a:solidFill>
              </a:rPr>
              <a:t> </a:t>
            </a:r>
            <a:r>
              <a:rPr lang="en-US" altLang="zh-TW" sz="1400" dirty="0">
                <a:solidFill>
                  <a:srgbClr val="C00000"/>
                </a:solidFill>
              </a:rPr>
              <a:t>ID</a:t>
            </a:r>
            <a:endParaRPr lang="en-US" altLang="zh-CN" sz="1400" dirty="0">
              <a:solidFill>
                <a:srgbClr val="C00000"/>
              </a:solidFill>
            </a:endParaRPr>
          </a:p>
        </p:txBody>
      </p:sp>
      <p:sp>
        <p:nvSpPr>
          <p:cNvPr id="32" name="文本占位符 6"/>
          <p:cNvSpPr txBox="1">
            <a:spLocks/>
          </p:cNvSpPr>
          <p:nvPr/>
        </p:nvSpPr>
        <p:spPr>
          <a:xfrm>
            <a:off x="7002463" y="295275"/>
            <a:ext cx="1993900" cy="2492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entury Gothic" pitchFamily="34" charset="0"/>
                <a:ea typeface="新細明體" charset="-120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entury Gothic" pitchFamily="34" charset="0"/>
                <a:ea typeface="新細明體" charset="-120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entury Gothic" pitchFamily="34" charset="0"/>
                <a:ea typeface="新細明體" charset="-120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entury Gothic" pitchFamily="34" charset="0"/>
                <a:ea typeface="新細明體" charset="-120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entury Gothic" pitchFamily="34" charset="0"/>
                <a:ea typeface="新細明體" charset="-120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Century Gothic" pitchFamily="34" charset="0"/>
                <a:ea typeface="新細明體" charset="-120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Century Gothic" pitchFamily="34" charset="0"/>
                <a:ea typeface="新細明體" charset="-120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Century Gothic" pitchFamily="34" charset="0"/>
                <a:ea typeface="新細明體" charset="-120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Century Gothic" pitchFamily="34" charset="0"/>
                <a:ea typeface="新細明體" charset="-120"/>
                <a:cs typeface="+mn-cs"/>
              </a:defRPr>
            </a:lvl9pPr>
          </a:lstStyle>
          <a:p>
            <a:pPr>
              <a:defRPr/>
            </a:pPr>
            <a:r>
              <a:rPr lang="en-US" altLang="zh-TW" sz="1400" b="1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Podcast</a:t>
            </a:r>
            <a:r>
              <a:rPr lang="zh-TW" altLang="en-US" sz="1400" b="1" dirty="0">
                <a:solidFill>
                  <a:srgbClr val="C00000"/>
                </a:solidFill>
                <a:latin typeface="+mn-ea"/>
                <a:ea typeface="+mn-ea"/>
              </a:rPr>
              <a:t> ：</a:t>
            </a:r>
            <a:r>
              <a:rPr lang="zh-TW" altLang="en-US" sz="1400" b="1" i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一綦来聊聊</a:t>
            </a:r>
            <a:endParaRPr lang="en-US" altLang="en-US" sz="1400" b="1" i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248" name="圖片 33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629" y="606650"/>
            <a:ext cx="668536" cy="66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9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9pPr>
          </a:lstStyle>
          <a:p>
            <a:fld id="{A2103976-F645-4107-A2E5-55032E45C6D8}" type="slidenum">
              <a:rPr lang="zh-TW" altLang="en-US" smtClean="0"/>
              <a:pPr/>
              <a:t>1</a:t>
            </a:fld>
            <a:endParaRPr lang="zh-TW" altLang="en-US" dirty="0"/>
          </a:p>
        </p:txBody>
      </p:sp>
      <p:pic>
        <p:nvPicPr>
          <p:cNvPr id="9250" name="Picture 2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032" y="623621"/>
            <a:ext cx="669390" cy="669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7" y="629971"/>
            <a:ext cx="660132" cy="660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EBC143C0-491F-179B-93A9-E25BA767079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71" y="130201"/>
            <a:ext cx="1800224" cy="177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91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kumimoji="0" lang="zh-TW" altLang="zh-TW">
              <a:latin typeface="Calibri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051050" y="115888"/>
            <a:ext cx="6913563" cy="556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just">
              <a:defRPr/>
            </a:pPr>
            <a:r>
              <a:rPr lang="zh-TW" altLang="zh-TW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【</a:t>
            </a:r>
            <a:r>
              <a:rPr lang="zh-TW" altLang="en-US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學術</a:t>
            </a:r>
            <a:r>
              <a:rPr lang="zh-TW" altLang="zh-TW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專</a:t>
            </a:r>
            <a:r>
              <a:rPr lang="zh-TW" altLang="en-US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長</a:t>
            </a:r>
            <a:r>
              <a:rPr lang="zh-TW" altLang="zh-TW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】</a:t>
            </a:r>
          </a:p>
          <a:p>
            <a:pPr algn="just">
              <a:defRPr/>
            </a:pP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華人心理學、組織人因</a:t>
            </a:r>
            <a:r>
              <a:rPr lang="en-US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行為</a:t>
            </a:r>
            <a:r>
              <a:rPr lang="en-US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、管理</a:t>
            </a:r>
            <a:r>
              <a:rPr lang="zh-TW" altLang="en-US" sz="13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學、統計學、資料分析、人類資訊處理、創意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與品牌管理</a:t>
            </a:r>
            <a:endParaRPr lang="en-US" altLang="zh-TW" sz="13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defRPr/>
            </a:pPr>
            <a:r>
              <a:rPr lang="zh-TW" altLang="zh-TW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【</a:t>
            </a:r>
            <a:r>
              <a:rPr lang="zh-TW" altLang="en-US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實務</a:t>
            </a:r>
            <a:r>
              <a:rPr lang="zh-TW" altLang="zh-TW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專</a:t>
            </a:r>
            <a:r>
              <a:rPr lang="zh-TW" altLang="en-US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長</a:t>
            </a:r>
            <a:r>
              <a:rPr lang="zh-TW" altLang="zh-TW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】</a:t>
            </a:r>
          </a:p>
          <a:p>
            <a:pPr algn="just">
              <a:lnSpc>
                <a:spcPts val="1300"/>
              </a:lnSpc>
              <a:defRPr/>
            </a:pP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行銷與</a:t>
            </a:r>
            <a:r>
              <a:rPr lang="zh-TW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公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關</a:t>
            </a:r>
            <a:r>
              <a:rPr lang="zh-TW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媒體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實務</a:t>
            </a:r>
            <a:r>
              <a:rPr lang="zh-TW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運作經驗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多</a:t>
            </a:r>
            <a:r>
              <a:rPr lang="zh-TW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年以上經驗與資歷，服務過國內外知名企業與品牌。熟悉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企業管理之</a:t>
            </a:r>
            <a:r>
              <a:rPr lang="zh-TW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產業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實務</a:t>
            </a:r>
            <a:r>
              <a:rPr lang="zh-TW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、競爭者分析、策略分析、行銷宣傳、主題活動、事件行銷、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營銷活動規劃</a:t>
            </a:r>
            <a:r>
              <a:rPr lang="zh-TW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、媒體關係、危機處理、非營利組織公益宣傳、政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策與城市</a:t>
            </a:r>
            <a:r>
              <a:rPr lang="zh-TW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營銷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、資料分析與商業決策、</a:t>
            </a:r>
            <a:r>
              <a:rPr lang="en-US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CSR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&amp;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ESG</a:t>
            </a:r>
            <a:r>
              <a:rPr lang="zh-TW" altLang="en-US" sz="13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報告書撰寫</a:t>
            </a:r>
            <a:endParaRPr lang="en-US" altLang="zh-TW" sz="13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just">
              <a:lnSpc>
                <a:spcPts val="1300"/>
              </a:lnSpc>
              <a:defRPr/>
            </a:pPr>
            <a:r>
              <a:rPr lang="zh-TW" altLang="zh-TW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【專案</a:t>
            </a:r>
            <a:r>
              <a:rPr lang="zh-TW" altLang="en-US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實例</a:t>
            </a:r>
            <a:r>
              <a:rPr lang="zh-TW" altLang="zh-TW" sz="1300" dirty="0">
                <a:solidFill>
                  <a:srgbClr val="0070C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】</a:t>
            </a:r>
          </a:p>
          <a:p>
            <a:pPr algn="just">
              <a:lnSpc>
                <a:spcPts val="1300"/>
              </a:lnSpc>
              <a:defRPr/>
            </a:pP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服務過國內外多個知名組織機構與品牌客戶，如：永豐余、中華電信、台電、嬌生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Johnson &amp; Johnson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、壯生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Johnson&amp; Johnson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Cospas-Sarsat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國際衛星搜救組織、長榮航空、旺宏電子、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SONY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、聯發科、錢隆科技、迪士尼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DISNEY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Nike</a:t>
            </a:r>
            <a:r>
              <a:rPr lang="zh-TW" altLang="en-US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ESPN STAR Sports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、孩之寶、巨崗洋行、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Dun &amp; Bradstreet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Disney Channel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Playhouse Disney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Hallmark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CHANEL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DKNY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YSL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KOSE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Kent &amp; Curwen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、點睛品、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MasterCard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KPMG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、德國</a:t>
            </a:r>
            <a:r>
              <a:rPr lang="en-US" altLang="zh-TW" sz="1250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Musterring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、義大利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Calligaris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KOHLER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zh-TW" altLang="en-US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德國科隆、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臺北影業、阿榮影業、利達數位、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MBC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華歌爾、信盈貿易、順天堂、如新、花王、雀巢、克甯、安佳奶粉、必勝客、可口可樂、臺灣啤酒、海尼根、保樂力加、新光保全、滙豐銀行、花旗銀行、國泰金控、台新金控、中國輸出入銀行、遠東國際商銀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SUBARU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、現代汽車、滙豐汽車、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SUM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YES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汽車認證、</a:t>
            </a:r>
            <a:r>
              <a:rPr lang="en-US" altLang="zh-TW" sz="1250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EasyCar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優質車專賣店、德國百靈、食益補白蘭氏雞精、西班牙橄欖油、順天堂、維多利亞集團、滿力國際、交通部、經濟部、科技部、經濟部工業局、經濟部能源局、經濟部中小企業處、經濟部商業司、經濟部標準檢驗局、交通部觀光局、科技部中科管理局、行政院環境保護署、行政院衛生福利部食品藥物管理署、行政院客家委員會、行政院新聞局、行政院研考會、行政院青年輔導委員會、行政院農業委員會林務局、行政院農業委員會茶業改良場、行政院農業委員會漁業署、教育部、財團法人工業技術研究院、財團法人精密機械研究發展中心、財團法人臺灣綠色生產力基金會、財團法人中技社、財團法人中華民國電腦技能基金會、財團法人中山科學研究院、財團法人臺灣營建研究院、財團法人臺灣經濟研究院、財團法人生物技術開發中心、財團法人漢光教育基金會、財團法人旺宏電子教育基金會、財團法人金屬工業研究發展中心、財團法人臺灣電子檢驗中心、財團法人臺灣大電力研究試驗中心、財團法人農業科技研究院、財團法人中國青年和平團、財團法人導航基金會、中華民國檢測驗證協會、臺灣智慧自動化與機器人協會、臺北市政府、新北市政府、台中市政府、高雄市政府、花蓮市政府、南投縣政府、禎祥食品、</a:t>
            </a:r>
            <a:r>
              <a:rPr lang="en-US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FIFA</a:t>
            </a:r>
            <a:r>
              <a:rPr lang="zh-TW" altLang="zh-TW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世界盃五人制足球賽、高雄世運、世界大學運動會、國立臺灣大學、國立政治大學、國立中央大學、中山醫學大學、開南大學、臺北市文山特教學校、臺北市內湖區麗山國民小學、臺北市信義區永吉國民小</a:t>
            </a:r>
            <a:r>
              <a:rPr lang="zh-TW" altLang="en-US" sz="125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學</a:t>
            </a:r>
            <a:endParaRPr lang="zh-TW" altLang="zh-TW" sz="125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10244" name="Picture 4" descr="1104_1609947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5445125"/>
            <a:ext cx="113347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308725"/>
            <a:ext cx="1368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6381750"/>
            <a:ext cx="238601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 descr="logo_N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5719763"/>
            <a:ext cx="37084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157788"/>
            <a:ext cx="8001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 descr="200px-Pernod_Ricar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6092825"/>
            <a:ext cx="1150938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500438"/>
            <a:ext cx="8651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500438"/>
            <a:ext cx="8636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Picture 12" descr="images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373688"/>
            <a:ext cx="5826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3" descr="images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229225"/>
            <a:ext cx="7874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14" descr="images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5876925"/>
            <a:ext cx="10795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15" descr="images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300663"/>
            <a:ext cx="12588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6" name="Picture 16" descr="images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8688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7" name="Picture 17" descr="images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868863"/>
            <a:ext cx="792163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8" name="Picture 18" descr="images 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5300663"/>
            <a:ext cx="1008063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9" name="Picture 19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365625"/>
            <a:ext cx="180022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0" name="Picture 2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949950"/>
            <a:ext cx="863600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22" descr="images 1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6400800"/>
            <a:ext cx="12239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Picture 23" descr="images 9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6237288"/>
            <a:ext cx="11525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3" name="Picture 24" descr="ESPN STAR Sports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989138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4" name="Picture 25" descr="FIFA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16113"/>
            <a:ext cx="8286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5" name="Picture 26" descr="WORLD RALLY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08275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6" name="Picture 27" descr="555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852738"/>
            <a:ext cx="8001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7" name="Picture 28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300663"/>
            <a:ext cx="53657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8" name="Picture 18"/>
          <p:cNvPicPr>
            <a:picLocks noChangeAspect="1" noChangeArrowheads="1"/>
          </p:cNvPicPr>
          <p:nvPr/>
        </p:nvPicPr>
        <p:blipFill>
          <a:blip r:embed="rId26">
            <a:lum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5734050"/>
            <a:ext cx="819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0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entury Gothic" pitchFamily="34" charset="0"/>
                <a:ea typeface="新細明體" charset="-120"/>
              </a:defRPr>
            </a:lvl9pPr>
          </a:lstStyle>
          <a:p>
            <a:fld id="{11D857C1-5EEE-4FA0-AC0A-D79C7199C884}" type="slidenum">
              <a:rPr lang="zh-TW" altLang="en-US" smtClean="0"/>
              <a:pPr/>
              <a:t>2</a:t>
            </a:fld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B62BA91-297C-7C36-8E54-6E19E45CB7D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06" y="187119"/>
            <a:ext cx="1722575" cy="169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8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zh-TW" altLang="en-US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研究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61206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近五年學術著作目錄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</a:p>
          <a:p>
            <a:pPr marL="0" indent="0">
              <a:buNone/>
            </a:pPr>
            <a:r>
              <a:rPr lang="zh-TW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期刊：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SSCI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 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篇、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SCI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EI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 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篇、其他期刊：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篇</a:t>
            </a:r>
          </a:p>
          <a:p>
            <a:pPr marL="0" lvl="0" indent="0">
              <a:buNone/>
            </a:pPr>
            <a:r>
              <a:rPr lang="en-US" altLang="zh-TW" sz="1600" dirty="0"/>
              <a:t>2026</a:t>
            </a:r>
          </a:p>
          <a:p>
            <a:pPr lvl="0"/>
            <a:r>
              <a:rPr lang="en-US" altLang="zh-TW" sz="1600" dirty="0"/>
              <a:t>Jun-Jia Lee *, Hsiao-Chi Ling(2026). Driving Information Security Excellence in the AI Era: Examining the Dual Influences of Management Commitment and Employee Involvement . </a:t>
            </a:r>
            <a:r>
              <a:rPr lang="en-US" altLang="zh-TW" sz="1600" i="1" dirty="0"/>
              <a:t>International Journal of Multidisciplinary Department </a:t>
            </a:r>
            <a:r>
              <a:rPr lang="en-US" altLang="zh-TW" sz="1600" dirty="0"/>
              <a:t>, Volume 2, Issue 2 (March-April) Page 1-19</a:t>
            </a:r>
            <a:r>
              <a:rPr lang="da-DK" altLang="zh-TW" sz="1600" dirty="0"/>
              <a:t>. https://doi.org/10.5281/zenodo.19351012 </a:t>
            </a:r>
          </a:p>
          <a:p>
            <a:pPr lvl="0"/>
            <a:r>
              <a:rPr lang="zh-TW" altLang="zh-TW" sz="1600" dirty="0"/>
              <a:t>Tseng, C.-H., &amp; Ling, H.-C</a:t>
            </a:r>
            <a:r>
              <a:rPr lang="en-US" altLang="zh-TW" sz="1600" dirty="0"/>
              <a:t>*</a:t>
            </a:r>
            <a:r>
              <a:rPr lang="zh-TW" altLang="zh-TW" sz="1600" dirty="0"/>
              <a:t>. (2026). Health promotion strategies for elderly service enterprises: A study on the promotion of healthy meals for senior citizens and perceived quality. </a:t>
            </a:r>
            <a:r>
              <a:rPr lang="zh-TW" altLang="zh-TW" sz="1600" i="1" dirty="0"/>
              <a:t>International Journal of Social Sciences Perspectives, 17</a:t>
            </a:r>
            <a:r>
              <a:rPr lang="zh-TW" altLang="zh-TW" sz="1600" dirty="0"/>
              <a:t>(2), 20–29. </a:t>
            </a:r>
            <a:r>
              <a:rPr lang="zh-TW" altLang="zh-TW" sz="1600" dirty="0">
                <a:hlinkClick r:id="rId2"/>
              </a:rPr>
              <a:t>https://doi.org/10.33094/ijssp.v17i2.2468</a:t>
            </a:r>
            <a:endParaRPr lang="en-US" altLang="zh-TW" sz="1600" dirty="0"/>
          </a:p>
          <a:p>
            <a:pPr lvl="0"/>
            <a:r>
              <a:rPr lang="zh-TW" altLang="zh-TW" sz="1600" dirty="0"/>
              <a:t>Tseng, C.-H., &amp; Ling, H.-C</a:t>
            </a:r>
            <a:r>
              <a:rPr lang="en-US" altLang="zh-TW" sz="1600" dirty="0"/>
              <a:t>*</a:t>
            </a:r>
            <a:r>
              <a:rPr lang="zh-TW" altLang="zh-TW" sz="1600" dirty="0"/>
              <a:t>. (2026). Nutritional adequacy and healthy dietary needs in group meal services for older adults. </a:t>
            </a:r>
            <a:r>
              <a:rPr lang="zh-TW" altLang="zh-TW" sz="1600" i="1" dirty="0"/>
              <a:t>International Journal of English Literature and Social Sciences, 11</a:t>
            </a:r>
            <a:r>
              <a:rPr lang="zh-TW" altLang="zh-TW" sz="1600" dirty="0"/>
              <a:t>(3), 442–454. </a:t>
            </a:r>
            <a:r>
              <a:rPr lang="zh-TW" altLang="zh-TW" sz="1600" dirty="0">
                <a:hlinkClick r:id="rId3"/>
              </a:rPr>
              <a:t>https://doi.org/10.22161/ijels.113.72</a:t>
            </a:r>
            <a:endParaRPr lang="en-US" altLang="zh-TW" sz="1600" dirty="0"/>
          </a:p>
          <a:p>
            <a:pPr lvl="0"/>
            <a:endParaRPr lang="da-DK" altLang="zh-TW" sz="1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59B1-ACD1-4B35-B7ED-8C6F703210FA}" type="slidenum">
              <a:rPr lang="zh-TW" altLang="en-US" smtClean="0"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93835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72A8184-A196-373A-8AA6-0960DCCDB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E2C34D57-1FBC-EEFD-7EBB-F33B5EDE274C}"/>
              </a:ext>
            </a:extLst>
          </p:cNvPr>
          <p:cNvSpPr txBox="1">
            <a:spLocks/>
          </p:cNvSpPr>
          <p:nvPr/>
        </p:nvSpPr>
        <p:spPr>
          <a:xfrm>
            <a:off x="457200" y="836712"/>
            <a:ext cx="8229600" cy="612068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近五年學術著作目錄</a:t>
            </a:r>
            <a:r>
              <a:rPr lang="zh-TW" altLang="zh-TW" sz="160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期刊：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SSCI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： 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4 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篇、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SCI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EI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： 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11 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篇、其他期刊：</a:t>
            </a:r>
            <a:r>
              <a:rPr lang="en-US" altLang="zh-TW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篇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1600"/>
              <a:t>2025</a:t>
            </a:r>
          </a:p>
          <a:p>
            <a:r>
              <a:rPr lang="en-US" altLang="zh-TW" sz="1600"/>
              <a:t>Sung-Yi Hsieh, Hsiao-Chi Ling, Chiao Chao, Ruei-Yuan Wang (2025). A Study on the Dimensions of ERP in Taiwan’s Information Industry Using the Fuzzy Delphi Method. </a:t>
            </a:r>
            <a:r>
              <a:rPr lang="en-US" altLang="zh-TW" sz="1600" i="1"/>
              <a:t>International Journal of Advanced Engineering Management and Science</a:t>
            </a:r>
            <a:r>
              <a:rPr lang="en-US" altLang="zh-TW" sz="1600"/>
              <a:t>, Vol 11, Issue-</a:t>
            </a:r>
            <a:r>
              <a:rPr lang="da-DK" altLang="zh-TW" sz="1600"/>
              <a:t>06, November - December 2025, Page No. 175-185. https://dx.doi.org/10.22161/ijaems.116.17</a:t>
            </a:r>
            <a:endParaRPr lang="en-US" altLang="zh-TW" sz="1600"/>
          </a:p>
          <a:p>
            <a:r>
              <a:rPr lang="en-US" altLang="zh-TW" sz="1600"/>
              <a:t>Sung-Yi Hsieh , Hsiao-Chi Ling , Chiao Chao , Ruei-Yuan Wang (2025). E-commerce Education from Vitality- an Example of Banking Management in Taiwan on AI models. </a:t>
            </a:r>
            <a:r>
              <a:rPr lang="en-US" altLang="zh-TW" sz="1600" i="1"/>
              <a:t>International journal of Engineering, Business and Management, </a:t>
            </a:r>
            <a:r>
              <a:rPr lang="en-US" altLang="zh-TW" sz="1600"/>
              <a:t>Vol 09, Issue-04, October - December 2025, Page No. 008-016. http://dx.doi.org/10.22161/ijebm.9.4.2</a:t>
            </a:r>
          </a:p>
          <a:p>
            <a:r>
              <a:rPr lang="en-US" altLang="zh-TW" sz="1600"/>
              <a:t>Ling H.-C</a:t>
            </a:r>
            <a:r>
              <a:rPr lang="zh-TW" altLang="en-US" sz="1600"/>
              <a:t>*</a:t>
            </a:r>
            <a:r>
              <a:rPr lang="en-US" altLang="zh-TW" sz="1600"/>
              <a:t>, (2025). AI-based E-commerce adoption by Taiwanese SMEs and its marketing performance expectancy. </a:t>
            </a:r>
            <a:r>
              <a:rPr lang="en-US" altLang="zh-TW" sz="1600" i="1"/>
              <a:t>Journal of Strategy &amp; Innovation</a:t>
            </a:r>
            <a:r>
              <a:rPr lang="en-US" altLang="zh-TW" sz="1600"/>
              <a:t>, Vol 36, Issue 2, Nov. https://doi.org/10.1016/j.jsinno.2025.200551</a:t>
            </a:r>
          </a:p>
          <a:p>
            <a:r>
              <a:rPr lang="en-US" altLang="zh-TW" sz="1600"/>
              <a:t>Chen J.-M, Ling H.-C</a:t>
            </a:r>
            <a:r>
              <a:rPr lang="zh-TW" altLang="en-US" sz="1600"/>
              <a:t>*</a:t>
            </a:r>
            <a:r>
              <a:rPr lang="en-US" altLang="zh-TW" sz="1600"/>
              <a:t>, (2025). A Study on Service Process Design and Service Quality Improvement: The Case of the Hospitality Industry. </a:t>
            </a:r>
            <a:r>
              <a:rPr lang="en-US" altLang="zh-TW" sz="1600" i="1"/>
              <a:t>Journal of Multidisciplinary Studies, </a:t>
            </a:r>
            <a:r>
              <a:rPr lang="en-US" altLang="zh-TW" sz="1600"/>
              <a:t>Vol. 1, Issue. 7, Sep. DOI: 10.5281/zenodo.17119186</a:t>
            </a:r>
          </a:p>
          <a:p>
            <a:r>
              <a:rPr lang="en-US" altLang="zh-TW" sz="1600"/>
              <a:t>Cheng, S.-H., Cheng, J.-C., Ling, H.-C.*(2025). Analysis of Group Cohesion: Discussion of Connotation and Construction of Scale. </a:t>
            </a:r>
            <a:r>
              <a:rPr lang="en-US" altLang="zh-TW" sz="1600" i="1"/>
              <a:t>International Journal of Social Sciences and English Literature</a:t>
            </a:r>
            <a:r>
              <a:rPr lang="en-US" altLang="zh-TW" sz="1600" b="1" i="1"/>
              <a:t>,</a:t>
            </a:r>
            <a:r>
              <a:rPr lang="en-US" altLang="zh-TW" sz="1600"/>
              <a:t> Vol. 9, No. 7, 11-18, July 30. DOI: 10.55220/2576-683x.v9.513</a:t>
            </a:r>
          </a:p>
          <a:p>
            <a:r>
              <a:rPr lang="en-US" altLang="zh-TW" sz="1600"/>
              <a:t>Ling, H.-C.*, &amp; Chao, C. (2025). The dual impact mechanism of police organizational culture on technological innovation acceptance and mental health maintenance. </a:t>
            </a:r>
            <a:r>
              <a:rPr lang="en-US" altLang="zh-TW" sz="1600" i="1"/>
              <a:t>Journal of Fine Arts Management, 11</a:t>
            </a:r>
            <a:r>
              <a:rPr lang="en-US" altLang="zh-TW" sz="1600"/>
              <a:t>(1), March 28.</a:t>
            </a:r>
            <a:endParaRPr lang="zh-TW" altLang="zh-TW" sz="1600" dirty="0"/>
          </a:p>
        </p:txBody>
      </p:sp>
    </p:spTree>
    <p:extLst>
      <p:ext uri="{BB962C8B-B14F-4D97-AF65-F5344CB8AC3E}">
        <p14:creationId xmlns:p14="http://schemas.microsoft.com/office/powerpoint/2010/main" val="1997596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CA9941-937A-8B90-F80A-DD05868C1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9F8A715-CD11-360A-1B41-665ACAEF2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600" dirty="0"/>
              <a:t>2024</a:t>
            </a:r>
          </a:p>
          <a:p>
            <a:r>
              <a:rPr lang="en-US" altLang="zh-TW" sz="1600" dirty="0"/>
              <a:t>Sung-Yi, H., &amp; Ling, H.-C.* (2024). Using fuzzy AI Delphi method for dispatching ERP executives of banks. </a:t>
            </a:r>
            <a:r>
              <a:rPr lang="en-US" altLang="zh-TW" sz="1600" i="1" dirty="0"/>
              <a:t>International Journal of Advanced Engineering, Management and Science, 10</a:t>
            </a:r>
            <a:r>
              <a:rPr lang="en-US" altLang="zh-TW" sz="1600" dirty="0"/>
              <a:t>(7). </a:t>
            </a:r>
            <a:r>
              <a:rPr lang="en-US" altLang="zh-TW" sz="1600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https://dx.doi.org/10.22161/ijaems.107.4</a:t>
            </a:r>
            <a:endParaRPr lang="en-US" altLang="zh-TW" sz="1600" u="sng" dirty="0"/>
          </a:p>
          <a:p>
            <a:r>
              <a:rPr lang="en-US" altLang="zh-TW" sz="1600" dirty="0"/>
              <a:t>Hsieh, S.-Y., Ling, H.-C., Wang, R.-Y., &amp; Chao, C. (2024). Effectiveness of AI education from vitality: An example of banking management in Taiwan. </a:t>
            </a:r>
            <a:r>
              <a:rPr lang="en-US" altLang="zh-TW" sz="1600" i="1" dirty="0"/>
              <a:t>International Journal of Advanced Engineering, Management and Science, 10</a:t>
            </a:r>
            <a:r>
              <a:rPr lang="en-US" altLang="zh-TW" sz="1600" dirty="0"/>
              <a:t>(7). </a:t>
            </a:r>
            <a:r>
              <a:rPr lang="en-US" altLang="zh-TW" sz="16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https://dx.doi.org/10.22161/ijaems.107.1</a:t>
            </a:r>
            <a:endParaRPr lang="en-US" altLang="zh-TW" sz="1600" u="sng" dirty="0"/>
          </a:p>
          <a:p>
            <a:r>
              <a:rPr lang="en-US" altLang="zh-TW" sz="1600" dirty="0"/>
              <a:t>Chen, X.-R., Zhang, S.-H., Yu, S.-R., Dong, C.-Y., He, S.-W., &amp; Ling, H.-C.* (2024). The impact of airline continuity behavior and corporate image on consumers’ purchase intentions: Brand loyalty as a moderating variable. </a:t>
            </a:r>
            <a:r>
              <a:rPr lang="en-US" altLang="zh-TW" sz="1600" i="1" dirty="0"/>
              <a:t>International Journal of Engineering, Business and Management, 8</a:t>
            </a:r>
            <a:r>
              <a:rPr lang="en-US" altLang="zh-TW" sz="1600" dirty="0"/>
              <a:t>(2), Article 4. </a:t>
            </a:r>
            <a:r>
              <a:rPr lang="en-US" altLang="zh-TW" sz="1600" u="sng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https://dx.doi.org/10.22161/ijebm.8.2.4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endParaRPr lang="zh-TW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16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B2E2BDF-F93B-24CB-A961-CEBC8FC3B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205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9AA867-45D4-F000-4F08-E53EDB40C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171FCBC-2B1D-24C9-F04C-ED4FADE5E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600" dirty="0"/>
              <a:t>2023</a:t>
            </a:r>
          </a:p>
          <a:p>
            <a:r>
              <a:rPr lang="en-US" altLang="zh-TW" sz="1600" dirty="0"/>
              <a:t>Ling, H.-C., Hsieh, S.-Y., Chao, C., &amp; Wang, R.-Y.* (2023). The effects of classical Chinese dance movements on personal awareness and emotion regulation. </a:t>
            </a:r>
            <a:r>
              <a:rPr lang="en-US" altLang="zh-TW" sz="1600" i="1" dirty="0"/>
              <a:t>International Journal of English Literature and Social Sciences,</a:t>
            </a:r>
            <a:r>
              <a:rPr lang="en-US" altLang="zh-TW" sz="1600" dirty="0"/>
              <a:t> 8(5), 127–133. </a:t>
            </a:r>
            <a:r>
              <a:rPr lang="en-US" altLang="zh-TW" sz="16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https://doi.org/10.22161/ijels.</a:t>
            </a:r>
            <a:r>
              <a:rPr lang="en-US" altLang="zh-TW" sz="1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85.22</a:t>
            </a:r>
            <a:endParaRPr lang="en-US" altLang="zh-TW" sz="1600" dirty="0"/>
          </a:p>
          <a:p>
            <a:r>
              <a:rPr lang="en-US" altLang="zh-TW" sz="1600" dirty="0"/>
              <a:t>Hsieh, S.-Y., Ling, H.-C., Chao, C., &amp; Wang, R.-Y.* (2023). Using AI and the fuzzy Delphi method for dispatching executives to overseas banks. </a:t>
            </a:r>
            <a:r>
              <a:rPr lang="en-US" altLang="zh-TW" sz="1600" i="1" dirty="0"/>
              <a:t>International Journal of Advanced Engineering Research and Science, 10</a:t>
            </a:r>
            <a:r>
              <a:rPr lang="en-US" altLang="zh-TW" sz="1600" dirty="0"/>
              <a:t>(10), 1–6. </a:t>
            </a:r>
            <a:r>
              <a:rPr lang="en-US" altLang="zh-TW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https://dx.doi.org/10.22161/ijaers.1010.1</a:t>
            </a:r>
            <a:endParaRPr lang="en-US" altLang="zh-TW" sz="1600" dirty="0"/>
          </a:p>
          <a:p>
            <a:r>
              <a:rPr lang="en-US" altLang="zh-TW" sz="1600" dirty="0"/>
              <a:t>Ling, C.-H.*, &amp; Liao, P.-L. (2023). Exploring the purchase and use of drone aerial camera from the viewpoint of technological theoretical models that influence domestic graphic art creators. </a:t>
            </a:r>
            <a:r>
              <a:rPr lang="en-US" altLang="zh-TW" sz="1600" i="1" dirty="0"/>
              <a:t>International Journal of Advanced Engineering, Management and Science, 9</a:t>
            </a:r>
            <a:r>
              <a:rPr lang="en-US" altLang="zh-TW" sz="1600" dirty="0"/>
              <a:t>(9), 92–99. </a:t>
            </a:r>
            <a:r>
              <a:rPr lang="en-US" altLang="zh-TW" sz="16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https://dx.doi.org/10.22161/ijaems.</a:t>
            </a:r>
            <a:r>
              <a:rPr lang="en-US" altLang="zh-TW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99.9</a:t>
            </a:r>
            <a:endParaRPr lang="en-US" altLang="zh-TW" sz="1600" dirty="0"/>
          </a:p>
          <a:p>
            <a:r>
              <a:rPr lang="en-US" altLang="zh-TW" sz="1600" dirty="0"/>
              <a:t>Hsieh, S.-Y., Ling, H.-C., Chao, C., &amp; Wang, R.-Y.* (2023). The evaluation of sustainable vitality of banking industry. </a:t>
            </a:r>
            <a:r>
              <a:rPr lang="en-US" altLang="zh-TW" sz="1600" i="1" dirty="0"/>
              <a:t>International Journal of Engineering, Business and Management, 7</a:t>
            </a:r>
            <a:r>
              <a:rPr lang="en-US" altLang="zh-TW" sz="1600" dirty="0"/>
              <a:t>(4), 50–52. </a:t>
            </a:r>
            <a:r>
              <a:rPr lang="en-US" altLang="zh-TW" sz="16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https://dx.doi.org/10.22161/ijebm.</a:t>
            </a:r>
            <a:r>
              <a:rPr lang="en-US" altLang="zh-TW" sz="16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7.4.7</a:t>
            </a:r>
            <a:endParaRPr lang="en-US" altLang="zh-TW" sz="1600" dirty="0"/>
          </a:p>
          <a:p>
            <a:endParaRPr lang="en-US" altLang="zh-TW" sz="1600" dirty="0"/>
          </a:p>
          <a:p>
            <a:endParaRPr lang="en-US" altLang="zh-TW" sz="1600" dirty="0"/>
          </a:p>
          <a:p>
            <a:endParaRPr lang="en-US" altLang="zh-TW" sz="1600" dirty="0"/>
          </a:p>
          <a:p>
            <a:endParaRPr lang="en-US" altLang="zh-TW" sz="1600" dirty="0"/>
          </a:p>
          <a:p>
            <a:endParaRPr lang="en-US" altLang="zh-TW" sz="1600" dirty="0"/>
          </a:p>
          <a:p>
            <a:endParaRPr lang="zh-TW" altLang="en-US" sz="16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6BF3BE0-C7A3-BA4E-7F04-B4A9C838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81094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600" dirty="0">
                <a:solidFill>
                  <a:srgbClr val="002060"/>
                </a:solidFill>
              </a:rPr>
              <a:t>2022 </a:t>
            </a:r>
          </a:p>
          <a:p>
            <a:r>
              <a:rPr lang="en-US" altLang="zh-TW" sz="1600" dirty="0"/>
              <a:t>Wang, R.-Y., Hung, C. C., &amp; Ling, H.-C.* (2022). Smart tracking design for aerial system via fuzzy nonlinear criterion. </a:t>
            </a:r>
            <a:r>
              <a:rPr lang="en-US" altLang="zh-TW" sz="1600" i="1" dirty="0"/>
              <a:t>Smart Structures and Systems, 29</a:t>
            </a:r>
            <a:r>
              <a:rPr lang="en-US" altLang="zh-TW" sz="1600" dirty="0"/>
              <a:t>(4), 617–624. </a:t>
            </a:r>
            <a:r>
              <a:rPr lang="en-US" altLang="zh-TW" sz="1600" dirty="0">
                <a:hlinkClick r:id="rId2"/>
              </a:rPr>
              <a:t>https://doi.org/10.12989/sss.2022.29.4.617</a:t>
            </a:r>
            <a:endParaRPr lang="zh-TW" altLang="zh-TW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zh-TW" sz="1600" dirty="0"/>
              <a:t>Ling, H.-C., &amp; Chiang, H.-S. (2022). Learning performance in adaptive learning systems: A case study of web programming learning recommendations. </a:t>
            </a:r>
            <a:r>
              <a:rPr lang="en-US" altLang="zh-TW" sz="1600" i="1" dirty="0"/>
              <a:t>Frontiers in Psychology.</a:t>
            </a:r>
            <a:r>
              <a:rPr lang="en-US" altLang="zh-TW" sz="1600" dirty="0"/>
              <a:t> </a:t>
            </a:r>
            <a:r>
              <a:rPr lang="en-US" altLang="zh-TW" sz="1600" dirty="0">
                <a:hlinkClick r:id="rId3"/>
              </a:rPr>
              <a:t>https://doi.org/10.3389/fpsyg.2022.847453</a:t>
            </a:r>
            <a:endParaRPr lang="en-US" altLang="zh-TW" sz="1600" dirty="0"/>
          </a:p>
          <a:p>
            <a:r>
              <a:rPr lang="en-US" altLang="zh-TW" sz="1600" dirty="0"/>
              <a:t>Wang, C.-N., Le, T. Q., Yu, C.-H., Ling, H.-C.*, &amp; Dang, T.-T. (2022). Strategic environmental assessment of land transportation: An application of DEA with undesirable output approach. </a:t>
            </a:r>
            <a:r>
              <a:rPr lang="en-US" altLang="zh-TW" sz="1600" i="1" dirty="0"/>
              <a:t>Sustainability, 14</a:t>
            </a:r>
            <a:r>
              <a:rPr lang="en-US" altLang="zh-TW" sz="1600" dirty="0"/>
              <a:t>(2), Article 771. </a:t>
            </a:r>
            <a:r>
              <a:rPr lang="en-US" altLang="zh-TW" sz="1600" dirty="0">
                <a:hlinkClick r:id="rId4"/>
              </a:rPr>
              <a:t>https://doi.org/10.3390/su14020771</a:t>
            </a:r>
            <a:endParaRPr lang="en-US" altLang="zh-TW" sz="1600" dirty="0"/>
          </a:p>
          <a:p>
            <a:endParaRPr lang="zh-TW" altLang="zh-TW" sz="1600" dirty="0">
              <a:solidFill>
                <a:srgbClr val="00206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endParaRPr lang="zh-TW" altLang="en-US" sz="1600" dirty="0">
              <a:solidFill>
                <a:srgbClr val="00206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8673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</a:p>
          <a:p>
            <a:r>
              <a:rPr lang="en-US" altLang="zh-TW" sz="1800" dirty="0"/>
              <a:t>Li, Q.-C., Ling, H.-C., Chiang, H.-S., &amp; Yang, K.-J. (2021). A medical specialty outpatient clinics recommendation system based on text mining. </a:t>
            </a:r>
            <a:r>
              <a:rPr lang="en-US" altLang="zh-TW" sz="1800" i="1" dirty="0"/>
              <a:t>International Journal of Grid and Utility Computing, 12</a:t>
            </a:r>
            <a:r>
              <a:rPr lang="en-US" altLang="zh-TW" sz="1800" dirty="0"/>
              <a:t>(4).</a:t>
            </a:r>
            <a:endParaRPr lang="en-US" altLang="zh-TW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1800" dirty="0"/>
              <a:t>Ling, H.-C., Chen, H.-R., Ho, K. K. W., &amp; Hsiao, K.-L. (2021). Exploring the factors affecting customers’ intention to purchase a smart speaker. </a:t>
            </a:r>
            <a:r>
              <a:rPr lang="en-US" altLang="zh-TW" sz="1800" i="1" dirty="0"/>
              <a:t>Journal of Retailing and Consumer Services, 59</a:t>
            </a:r>
            <a:r>
              <a:rPr lang="en-US" altLang="zh-TW" sz="1800" dirty="0"/>
              <a:t>, 102331. </a:t>
            </a:r>
            <a:r>
              <a:rPr lang="en-US" altLang="zh-TW" sz="1800" dirty="0">
                <a:hlinkClick r:id="rId2"/>
              </a:rPr>
              <a:t>https://doi.org/10.1016/j.jretconser.2020.102331</a:t>
            </a:r>
            <a:endParaRPr lang="en-US" altLang="zh-TW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1800" dirty="0"/>
              <a:t>Ling, H.-C., Hsiao, K.-L., &amp; Hsu, W.-C. (2021). Can students’ computer programming learning motivation and effectiveness be enhanced by learning Python language? A multi-group analysis. </a:t>
            </a:r>
            <a:r>
              <a:rPr lang="en-US" altLang="zh-TW" sz="1800" i="1" dirty="0"/>
              <a:t>Frontiers in Psychology.</a:t>
            </a:r>
            <a:r>
              <a:rPr lang="en-US" altLang="zh-TW" sz="1800" dirty="0"/>
              <a:t> </a:t>
            </a:r>
            <a:r>
              <a:rPr lang="en-US" altLang="zh-TW" sz="1800" dirty="0">
                <a:hlinkClick r:id="rId3"/>
              </a:rPr>
              <a:t>https://doi.org/10.3389/fpsyg.2020.621042</a:t>
            </a:r>
            <a:endParaRPr lang="en-US" altLang="zh-TW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1700" dirty="0"/>
              <a:t>Wang, R.-Y., Lin, P.-a., Chu, J.-Y., Tao, Y.-H., &amp; Ling, H.-C.* (2021). A decision support system for Taiwan’s forest resource management using remote sensing big data. </a:t>
            </a:r>
            <a:r>
              <a:rPr lang="en-US" altLang="zh-TW" sz="1700" i="1" dirty="0"/>
              <a:t>Enterprise Information Systems.</a:t>
            </a:r>
            <a:endParaRPr lang="zh-TW" altLang="en-US" sz="1700" dirty="0">
              <a:solidFill>
                <a:srgbClr val="00206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59B1-ACD1-4B35-B7ED-8C6F703210FA}" type="slidenum">
              <a:rPr lang="zh-TW" altLang="en-US" smtClean="0"/>
              <a:t>8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9026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4525963"/>
          </a:xfrm>
        </p:spPr>
        <p:txBody>
          <a:bodyPr>
            <a:noAutofit/>
          </a:bodyPr>
          <a:lstStyle/>
          <a:p>
            <a:r>
              <a:rPr lang="en-US" altLang="zh-TW" sz="1600" dirty="0"/>
              <a:t>Tao, Y.-H., Wang, R.-Y.*, Ling, H.-C., Chu, J.-Y., &amp; Ji, H. (2021). Implementing for innovative management of green tourism and leisure agriculture in Taiwan. </a:t>
            </a:r>
            <a:r>
              <a:rPr lang="en-US" altLang="zh-TW" sz="1600" i="1" dirty="0"/>
              <a:t>International Journal of Organizational Innovation, 13</a:t>
            </a:r>
            <a:r>
              <a:rPr lang="en-US" altLang="zh-TW" sz="1600" dirty="0"/>
              <a:t>(3).</a:t>
            </a:r>
          </a:p>
          <a:p>
            <a:r>
              <a:rPr lang="en-US" altLang="zh-TW" sz="1600" dirty="0"/>
              <a:t>Huang, P.-Y., Ling, H.-C.*, &amp; Wang, R.-Y. (2021). Effective combination and analysis of big data and classic marketing. </a:t>
            </a:r>
            <a:r>
              <a:rPr lang="en-US" altLang="zh-TW" sz="1600" i="1" dirty="0"/>
              <a:t>International Journal of Organizational Innovation, 13</a:t>
            </a:r>
            <a:r>
              <a:rPr lang="en-US" altLang="zh-TW" sz="1600" dirty="0"/>
              <a:t>(3).</a:t>
            </a:r>
            <a:endParaRPr lang="en-US" altLang="zh-TW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zh-TW" sz="2200" dirty="0">
              <a:solidFill>
                <a:srgbClr val="00206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59B1-ACD1-4B35-B7ED-8C6F703210FA}" type="slidenum">
              <a:rPr lang="zh-TW" altLang="en-US" smtClean="0"/>
              <a:t>9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5584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B8045D0-479D-CD43-5F91-1517AC855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755EF50-230F-28E3-8060-3192B8162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  <a:p>
            <a:r>
              <a:rPr lang="en-US" altLang="zh-TW" sz="1600" dirty="0"/>
              <a:t>Lee, F.-S., Lin, C.-I., Ling, H.-C.*, Chiang, A., &amp; Ho, P.-H. (2020). System development for processing optical fiber-acquired images during motion of a fiber-steering mechanism. </a:t>
            </a:r>
            <a:r>
              <a:rPr lang="en-US" altLang="zh-TW" sz="1600" i="1" dirty="0"/>
              <a:t>Journal of Medical Imaging and Health Informatics.</a:t>
            </a:r>
            <a:endParaRPr lang="en-US" altLang="zh-TW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  <a:p>
            <a:r>
              <a:rPr lang="en-US" altLang="zh-TW" sz="1600" dirty="0"/>
              <a:t>Ling, H.-C., &amp; Chao, C. (2019). The quality of service community health center in Taiwan. </a:t>
            </a:r>
            <a:r>
              <a:rPr lang="en-US" altLang="zh-TW" sz="1600" i="1" dirty="0"/>
              <a:t>International Journal of Organizational Innovation, 12</a:t>
            </a:r>
            <a:r>
              <a:rPr lang="en-US" altLang="zh-TW" sz="1600" dirty="0"/>
              <a:t>(1).</a:t>
            </a:r>
            <a:endParaRPr lang="en-US" altLang="zh-TW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  <a:p>
            <a:r>
              <a:rPr lang="en-US" altLang="zh-TW" sz="1600" dirty="0"/>
              <a:t>Wang, A.-C., Cheng, B.-S., Tsai, C.-Y., </a:t>
            </a:r>
            <a:r>
              <a:rPr lang="en-US" altLang="zh-TW" sz="1600" dirty="0" err="1"/>
              <a:t>Yammarino</a:t>
            </a:r>
            <a:r>
              <a:rPr lang="en-US" altLang="zh-TW" sz="1600" dirty="0"/>
              <a:t>, F., Ling, H.-C., Chou, L.-F., ... Dionne, S. (2018). Benevolence-dominant, authoritarianism-dominant, and classical paternalistic leadership: Testing their effects on subordinate performance. </a:t>
            </a:r>
            <a:r>
              <a:rPr lang="en-US" altLang="zh-TW" sz="1600" i="1" dirty="0"/>
              <a:t>The Leadership Quarterly.</a:t>
            </a:r>
            <a:endParaRPr lang="en-US" altLang="zh-TW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1600" dirty="0"/>
              <a:t>Liao, M.-Y., Pearn, W. L., &amp; Ling, H.-C.* (2018). Effective control chart for monitoring the capability stability of non-normal processes having S-type quality. </a:t>
            </a:r>
            <a:r>
              <a:rPr lang="en-US" altLang="zh-TW" sz="1600" i="1" dirty="0"/>
              <a:t>Journal of Testing and Evaluation.</a:t>
            </a:r>
            <a:endParaRPr lang="zh-TW" altLang="en-US" sz="16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5250B95-8DD4-2AE9-7703-BF9671F2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10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4409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15205"/>
            <a:ext cx="8229600" cy="60381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TW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研討會：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13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篇</a:t>
            </a:r>
          </a:p>
          <a:p>
            <a:pPr marL="0" indent="0">
              <a:buNone/>
            </a:pP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2026</a:t>
            </a:r>
          </a:p>
          <a:p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凌孝綦（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2025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27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日）。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lang="zh-TW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華人文化中的「義氣」對組織忠誠與組織效能之影響研究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，發表於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《2026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企業經營管理學術研討會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，開南大學，中華民國。</a:t>
            </a:r>
            <a:endParaRPr lang="en-US" altLang="zh-TW" sz="1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2025</a:t>
            </a:r>
          </a:p>
          <a:p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Yu, C.-H*, Ling, H.-C, Lin, C.-C(2025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), 〈 Board gender diversity and firm performance: Empirical evidence from Taiwan 〉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，發表於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2025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台灣財務工程學會年會暨國際學術研討會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，中華民國。</a:t>
            </a:r>
            <a:endParaRPr lang="en-US" altLang="zh-TW" sz="1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趙喬、淩孝綦、謝松益（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2025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日）。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臺灣中小企業人工智慧電商應用與預期行銷績效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，發表於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第二十三屆離島資訊技術與應用研討會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，中華民國。</a:t>
            </a:r>
            <a:endParaRPr lang="en-US" altLang="zh-TW" sz="1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凌孝綦（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2025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日）。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消費者視角下 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AI 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驅動電商之倫理接受度分析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，發表於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《2025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企業經營管理學術研討會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，開南大學，中華民國。</a:t>
            </a:r>
            <a:endParaRPr lang="en-US" altLang="zh-TW" sz="1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2024</a:t>
            </a:r>
          </a:p>
          <a:p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謝松益、淩孝綦（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2024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28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日）。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文化產業之永續經營與創新人力資源管理研究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，發表於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智慧商業與管理學術研討會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，聖約翰科技大學，中華民國。</a:t>
            </a:r>
            <a:endParaRPr lang="en-US" altLang="zh-TW" sz="1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2022</a:t>
            </a:r>
          </a:p>
          <a:p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Ling, H.-C.*, Cheng, S.-H., &amp; Zou, X.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2022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月）。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華人傳統友誼「義氣」概念之分析：內涵探討與量表建構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〉[Analysis of the Chinese Traditional Friendship Concept '</a:t>
            </a:r>
            <a:r>
              <a:rPr lang="en-US" altLang="zh-TW" sz="1600" dirty="0" err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Yiqi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': Connotation Exploration and Scale Construction]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，發表於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第十二屆華人心理學家學術研討會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，中央研究院（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Academia Sinica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），臺灣。</a:t>
            </a:r>
            <a:endParaRPr lang="en-US" altLang="zh-TW" sz="1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59B1-ACD1-4B35-B7ED-8C6F703210FA}" type="slidenum">
              <a:rPr lang="zh-TW" altLang="en-US" smtClean="0"/>
              <a:t>11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01698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3660F2-3A0D-5ABF-619C-9F4F201A2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A1BD0DC-D730-17BB-A493-A5A7F1FC2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600" dirty="0"/>
              <a:t>2020</a:t>
            </a:r>
          </a:p>
          <a:p>
            <a:r>
              <a:rPr lang="en-US" altLang="zh-TW" sz="1600" dirty="0"/>
              <a:t>Ling, H.-C., Wang, Y.-P., Shen, D.-H., &amp; Lu, X.-J. (2020). A study on the effects of Chinese classical dance movements on college students' self-awareness and emotion regulation. In </a:t>
            </a:r>
            <a:r>
              <a:rPr lang="en-US" altLang="zh-TW" sz="1600" i="1" dirty="0"/>
              <a:t>International Conference on Innovative Computing and Management Science</a:t>
            </a:r>
            <a:r>
              <a:rPr lang="en-US" altLang="zh-TW" sz="1600" dirty="0"/>
              <a:t>, </a:t>
            </a:r>
            <a:r>
              <a:rPr lang="en-US" altLang="zh-TW" sz="1600" dirty="0" err="1"/>
              <a:t>Yilan</a:t>
            </a:r>
            <a:r>
              <a:rPr lang="en-US" altLang="zh-TW" sz="1600" dirty="0"/>
              <a:t>, Taiwan.</a:t>
            </a:r>
          </a:p>
          <a:p>
            <a:r>
              <a:rPr lang="en-US" altLang="zh-TW" sz="1600" dirty="0"/>
              <a:t>Lin, P.-A., Wang, R.-Y., Ling, H.-C., &amp; Chu, J.-Y. (2020). Using remote sensing on assessment of forest carbon sequestration for decision support management – A case study of Taiwan. In </a:t>
            </a:r>
            <a:r>
              <a:rPr lang="en-US" altLang="zh-TW" sz="1600" i="1" dirty="0"/>
              <a:t>International Conference on Innovative Computing and Management Science</a:t>
            </a:r>
            <a:r>
              <a:rPr lang="en-US" altLang="zh-TW" sz="1600" dirty="0"/>
              <a:t>, </a:t>
            </a:r>
            <a:r>
              <a:rPr lang="en-US" altLang="zh-TW" sz="1600" dirty="0" err="1"/>
              <a:t>Yilan</a:t>
            </a:r>
            <a:r>
              <a:rPr lang="en-US" altLang="zh-TW" sz="1600" dirty="0"/>
              <a:t>, Taiwan.</a:t>
            </a:r>
          </a:p>
          <a:p>
            <a:r>
              <a:rPr lang="en-US" altLang="zh-TW" sz="1600" dirty="0"/>
              <a:t>Tao, Y.-H., Wang, R.-Y., Ling, H.-C., &amp; Chu, J.-Y. (2020). Implementing for innovative management of green tourism and leisure agriculture in Taiwan. In </a:t>
            </a:r>
            <a:r>
              <a:rPr lang="en-US" altLang="zh-TW" sz="1600" i="1" dirty="0"/>
              <a:t>International Conference on Innovative Computing and Management Science</a:t>
            </a:r>
            <a:r>
              <a:rPr lang="en-US" altLang="zh-TW" sz="1600" dirty="0"/>
              <a:t>, </a:t>
            </a:r>
            <a:r>
              <a:rPr lang="en-US" altLang="zh-TW" sz="1600" dirty="0" err="1"/>
              <a:t>Yilan</a:t>
            </a:r>
            <a:r>
              <a:rPr lang="en-US" altLang="zh-TW" sz="1600" dirty="0"/>
              <a:t>, Taiwan.</a:t>
            </a:r>
          </a:p>
          <a:p>
            <a:r>
              <a:rPr lang="en-US" altLang="zh-TW" sz="1600" dirty="0"/>
              <a:t>Ling, H.-C., Huang, P.-Y., &amp; Wang, R.-Y. (2020). Effective combination and analysis of “Big data” and “Classic marketing”. In </a:t>
            </a:r>
            <a:r>
              <a:rPr lang="en-US" altLang="zh-TW" sz="1600" i="1" dirty="0"/>
              <a:t>International Conference on Innovative Computing and Management Science</a:t>
            </a:r>
            <a:r>
              <a:rPr lang="en-US" altLang="zh-TW" sz="1600" dirty="0"/>
              <a:t>, </a:t>
            </a:r>
            <a:r>
              <a:rPr lang="en-US" altLang="zh-TW" sz="1600" dirty="0" err="1"/>
              <a:t>Yilan</a:t>
            </a:r>
            <a:r>
              <a:rPr lang="en-US" altLang="zh-TW" sz="1600" dirty="0"/>
              <a:t>, Taiwan.</a:t>
            </a:r>
          </a:p>
          <a:p>
            <a:r>
              <a:rPr lang="en-US" altLang="zh-TW" sz="1600" dirty="0"/>
              <a:t>Lin, C.-I., Lee, F.-S., Ling, H.-C., Chiang, A., &amp; Ho, P.-H. (2020). Discussion on Biomedical Image Acquisition and Processing. In </a:t>
            </a:r>
            <a:r>
              <a:rPr lang="en-US" altLang="zh-TW" sz="1600" i="1" dirty="0"/>
              <a:t>International Conference on Innovative Computing and Management Science</a:t>
            </a:r>
            <a:r>
              <a:rPr lang="en-US" altLang="zh-TW" sz="1600" dirty="0"/>
              <a:t>, </a:t>
            </a:r>
            <a:r>
              <a:rPr lang="en-US" altLang="zh-TW" sz="1600" dirty="0" err="1"/>
              <a:t>Yilan</a:t>
            </a:r>
            <a:r>
              <a:rPr lang="en-US" altLang="zh-TW" sz="1600" dirty="0"/>
              <a:t>, Taiwan.</a:t>
            </a:r>
          </a:p>
          <a:p>
            <a:endParaRPr lang="en-US" altLang="zh-TW" sz="1600" dirty="0"/>
          </a:p>
          <a:p>
            <a:endParaRPr lang="zh-TW" altLang="en-US" sz="16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E4D885D-8DDA-A069-9155-ABEDB909E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679B-853C-406E-AB57-699571035917}" type="slidenum">
              <a:rPr lang="zh-TW" altLang="en-US" smtClean="0"/>
              <a:t>12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78410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25963"/>
          </a:xfrm>
        </p:spPr>
        <p:txBody>
          <a:bodyPr>
            <a:no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Ling, H.-C., &amp; Ling, J.-H. (2018, October 18–21). 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社區健康服務中心服務品質之研究 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[Study on the Quality of Service in Community Health Service Centers]. In </a:t>
            </a:r>
            <a:r>
              <a:rPr lang="en-US" altLang="zh-TW" sz="1600" i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2018 Cross-Strait and Hong Kong-Macau Health Forum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Ganzhou, Jiangxi, China.</a:t>
            </a:r>
          </a:p>
          <a:p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Zhao, Q., Ling, H.-C., &amp; Shi, W.-Y. (2018, May 3–4). 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大學生友誼關係中義氣概念之探討 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[Exploration of the Concept of "</a:t>
            </a:r>
            <a:r>
              <a:rPr lang="en-US" altLang="zh-TW" sz="1600" dirty="0" err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Yiqi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" in College Students' Friendship Relationships]. In </a:t>
            </a:r>
            <a:r>
              <a:rPr lang="en-US" altLang="zh-TW" sz="1600" i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2018 1st Tsinghua Psychology Forum and Cross-Disciplinary Forward-Looking Development Academic Conference of Chinese Psychology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Hsinchu, Taiwan.</a:t>
            </a:r>
            <a:endParaRPr lang="zh-TW" altLang="en-US" sz="1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A59B1-ACD1-4B35-B7ED-8C6F703210FA}" type="slidenum">
              <a:rPr lang="zh-TW" altLang="en-US" smtClean="0"/>
              <a:t>13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08043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</TotalTime>
  <Words>3373</Words>
  <Application>Microsoft Office PowerPoint</Application>
  <PresentationFormat>如螢幕大小 (4:3)</PresentationFormat>
  <Paragraphs>106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0" baseType="lpstr">
      <vt:lpstr>微軟正黑體</vt:lpstr>
      <vt:lpstr>新細明體</vt:lpstr>
      <vt:lpstr>標楷體</vt:lpstr>
      <vt:lpstr>Arial</vt:lpstr>
      <vt:lpstr>Calibri</vt:lpstr>
      <vt:lpstr>Times New Roman</vt:lpstr>
      <vt:lpstr>Office 佈景主題</vt:lpstr>
      <vt:lpstr>PowerPoint 簡報</vt:lpstr>
      <vt:lpstr>PowerPoint 簡報</vt:lpstr>
      <vt:lpstr>研究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Max Ling</dc:creator>
  <cp:lastModifiedBy>knu</cp:lastModifiedBy>
  <cp:revision>51</cp:revision>
  <cp:lastPrinted>2026-03-08T02:23:25Z</cp:lastPrinted>
  <dcterms:created xsi:type="dcterms:W3CDTF">2023-10-24T15:12:04Z</dcterms:created>
  <dcterms:modified xsi:type="dcterms:W3CDTF">2026-09-24T02:55:00Z</dcterms:modified>
</cp:coreProperties>
</file>